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29879950" TargetMode="External"/><Relationship Id="rId2" Type="http://schemas.openxmlformats.org/officeDocument/2006/relationships/hyperlink" Target="https://80spb.tvoysadi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80spb.tvoysadik.ru/sveden/documen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071670" y="3357562"/>
            <a:ext cx="5572164" cy="2786081"/>
          </a:xfrm>
        </p:spPr>
        <p:txBody>
          <a:bodyPr/>
          <a:lstStyle/>
          <a:p>
            <a:r>
              <a:rPr lang="ru-RU" sz="3200" b="1" i="1" dirty="0" smtClean="0"/>
              <a:t>Государственное бюджетное дошкольное образовательное учреждение детский сад №80 Фрунзенского района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57166"/>
            <a:ext cx="4329091" cy="10001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ПУБЛИЧНЫЙ ДОКЛАД 2022-2023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15371" cy="1143008"/>
          </a:xfrm>
        </p:spPr>
        <p:txBody>
          <a:bodyPr/>
          <a:lstStyle/>
          <a:p>
            <a:r>
              <a:rPr lang="ru-RU" sz="4000" dirty="0" smtClean="0"/>
              <a:t>Успехи воспитанников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572560" cy="4143380"/>
          </a:xfrm>
        </p:spPr>
        <p:txBody>
          <a:bodyPr/>
          <a:lstStyle/>
          <a:p>
            <a:pPr>
              <a:buNone/>
              <a:defRPr/>
            </a:pPr>
            <a:r>
              <a:rPr lang="ru-RU" sz="1600" b="1" dirty="0" smtClean="0"/>
              <a:t>       </a:t>
            </a:r>
            <a:endParaRPr lang="ru-RU" sz="1600" dirty="0" smtClean="0"/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429132"/>
            <a:ext cx="1640302" cy="2252038"/>
          </a:xfrm>
          <a:prstGeom prst="rect">
            <a:avLst/>
          </a:prstGeom>
        </p:spPr>
      </p:pic>
      <p:pic>
        <p:nvPicPr>
          <p:cNvPr id="6" name="Рисунок 5" descr="Изображение 3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292" y="2428869"/>
            <a:ext cx="1457335" cy="2000264"/>
          </a:xfrm>
          <a:prstGeom prst="rect">
            <a:avLst/>
          </a:prstGeom>
        </p:spPr>
      </p:pic>
      <p:pic>
        <p:nvPicPr>
          <p:cNvPr id="7" name="Рисунок 6" descr="Разукрасим мир стихами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286256"/>
            <a:ext cx="1711740" cy="2214578"/>
          </a:xfrm>
          <a:prstGeom prst="rect">
            <a:avLst/>
          </a:prstGeom>
        </p:spPr>
      </p:pic>
      <p:pic>
        <p:nvPicPr>
          <p:cNvPr id="8" name="Рисунок 7" descr="Разукрасим мир стихами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428868"/>
            <a:ext cx="1756298" cy="2143140"/>
          </a:xfrm>
          <a:prstGeom prst="rect">
            <a:avLst/>
          </a:prstGeom>
        </p:spPr>
      </p:pic>
      <p:pic>
        <p:nvPicPr>
          <p:cNvPr id="9" name="Рисунок 8" descr="Разукрасим мир стихами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3929066"/>
            <a:ext cx="1736488" cy="2428892"/>
          </a:xfrm>
          <a:prstGeom prst="rect">
            <a:avLst/>
          </a:prstGeom>
        </p:spPr>
      </p:pic>
      <p:pic>
        <p:nvPicPr>
          <p:cNvPr id="12" name="Рисунок 11" descr="Изображение 3 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428868"/>
            <a:ext cx="140528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15371" cy="1143008"/>
          </a:xfrm>
        </p:spPr>
        <p:txBody>
          <a:bodyPr/>
          <a:lstStyle/>
          <a:p>
            <a:r>
              <a:rPr lang="ru-RU" sz="4000" b="1" i="1" dirty="0" smtClean="0"/>
              <a:t>Работа педагогов</a:t>
            </a:r>
            <a:br>
              <a:rPr lang="ru-RU" sz="4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572560" cy="414338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       </a:t>
            </a:r>
            <a:r>
              <a:rPr lang="ru-RU" sz="2800" b="1" dirty="0" smtClean="0"/>
              <a:t>Экологические акции</a:t>
            </a: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       Проведение спортивного ориентирования,    </a:t>
            </a:r>
          </a:p>
          <a:p>
            <a:pPr>
              <a:buNone/>
              <a:defRPr/>
            </a:pPr>
            <a:r>
              <a:rPr lang="ru-RU" sz="2800" b="1" dirty="0" smtClean="0"/>
              <a:t>           </a:t>
            </a:r>
            <a:r>
              <a:rPr lang="ru-RU" sz="2800" b="1" dirty="0" err="1" smtClean="0"/>
              <a:t>квесты</a:t>
            </a: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       Веселые старты</a:t>
            </a:r>
          </a:p>
          <a:p>
            <a:pPr>
              <a:defRPr/>
            </a:pPr>
            <a:r>
              <a:rPr lang="ru-RU" sz="2800" b="1" dirty="0" smtClean="0"/>
              <a:t>       КВН</a:t>
            </a:r>
          </a:p>
          <a:p>
            <a:pPr>
              <a:defRPr/>
            </a:pPr>
            <a:r>
              <a:rPr lang="ru-RU" sz="2800" b="1" dirty="0" smtClean="0"/>
              <a:t>       Подготовка театрализованных постановок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829576" cy="1000132"/>
          </a:xfrm>
        </p:spPr>
        <p:txBody>
          <a:bodyPr/>
          <a:lstStyle/>
          <a:p>
            <a:r>
              <a:rPr lang="ru-RU" dirty="0" smtClean="0"/>
              <a:t>Наши праздники и развлечения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143248"/>
            <a:ext cx="7972452" cy="3214710"/>
          </a:xfrm>
        </p:spPr>
        <p:txBody>
          <a:bodyPr/>
          <a:lstStyle/>
          <a:p>
            <a:r>
              <a:rPr lang="ru-RU" dirty="0" smtClean="0"/>
              <a:t>Праздник Осени</a:t>
            </a:r>
          </a:p>
          <a:p>
            <a:r>
              <a:rPr lang="ru-RU" dirty="0" smtClean="0"/>
              <a:t>День Матери</a:t>
            </a:r>
          </a:p>
          <a:p>
            <a:r>
              <a:rPr lang="ru-RU" dirty="0" smtClean="0"/>
              <a:t>Новый год</a:t>
            </a:r>
          </a:p>
          <a:p>
            <a:r>
              <a:rPr lang="ru-RU" dirty="0" smtClean="0"/>
              <a:t>8 Марта</a:t>
            </a:r>
          </a:p>
          <a:p>
            <a:r>
              <a:rPr lang="ru-RU" dirty="0" smtClean="0"/>
              <a:t>Выпускной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329642" cy="12144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открыты для сотрудничества!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286808" cy="785818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28596" y="3786191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105835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Вся актуальная информация на сайте детского </a:t>
            </a:r>
            <a:r>
              <a:rPr lang="ru-RU" sz="2400" dirty="0" smtClean="0"/>
              <a:t>сада и официальной группе 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: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https://80spb.tvoysadik.ru</a:t>
            </a:r>
            <a:r>
              <a:rPr lang="en-US" sz="2400" dirty="0" smtClean="0">
                <a:hlinkClick r:id="rId2"/>
              </a:rPr>
              <a:t>/</a:t>
            </a:r>
            <a:endParaRPr lang="ru-RU" sz="2400" dirty="0" smtClean="0"/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vk.com/club129879950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Отчет о результатах </a:t>
            </a:r>
            <a:r>
              <a:rPr lang="ru-RU" sz="2400" dirty="0" err="1" smtClean="0"/>
              <a:t>самообследования</a:t>
            </a:r>
            <a:r>
              <a:rPr lang="ru-RU" sz="2400" dirty="0" smtClean="0"/>
              <a:t> за </a:t>
            </a:r>
            <a:r>
              <a:rPr lang="ru-RU" sz="2400" dirty="0" smtClean="0"/>
              <a:t>2023 </a:t>
            </a:r>
            <a:r>
              <a:rPr lang="ru-RU" sz="2400" dirty="0" smtClean="0"/>
              <a:t>год: </a:t>
            </a:r>
          </a:p>
          <a:p>
            <a:pPr>
              <a:buNone/>
            </a:pPr>
            <a:endParaRPr lang="ru-RU" sz="2400" dirty="0" smtClean="0">
              <a:hlinkClick r:id="rId3"/>
            </a:endParaRPr>
          </a:p>
          <a:p>
            <a:pPr algn="ctr">
              <a:buNone/>
            </a:pPr>
            <a:r>
              <a:rPr lang="en-US" sz="2400" dirty="0" smtClean="0">
                <a:hlinkClick r:id="rId4"/>
              </a:rPr>
              <a:t>https://80spb.tvoysadik.ru/sveden/document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071670" y="3357562"/>
            <a:ext cx="5572164" cy="2786081"/>
          </a:xfrm>
        </p:spPr>
        <p:txBody>
          <a:bodyPr/>
          <a:lstStyle/>
          <a:p>
            <a:r>
              <a:rPr lang="ru-RU" sz="5400" b="1" i="1" dirty="0" smtClean="0"/>
              <a:t>Спасибо за внимание!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Добро пожаловать!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Наш детский сад построен был в 1971 году и сразу же принял своих первых воспитанников. Сейчас нам уже больше сорока лет. Многие из бывших воспитанников стали родителями, и сейчас с большим желанием приводят своих детей к нам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 о ГБДОУ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и виды возрастных групп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 ДОУ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воспитывается 240 детей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возрасте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с 1,5 до 7 лет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функционирует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Наполняемость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 работы – с понедельника по пятницу с 7.00-19.00, суббота, воскресенье – выходные дни;</a:t>
            </a:r>
          </a:p>
          <a:p>
            <a:pPr lvl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Укомплектованность кадрами - в течение учебного года учреждение полностью укомплектовано педагогическим и обслуживающим персоналом.</a:t>
            </a:r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 lvl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Заведующий учреждения</a:t>
            </a:r>
          </a:p>
        </p:txBody>
      </p:sp>
      <p:pic>
        <p:nvPicPr>
          <p:cNvPr id="4" name="Содержимое 3" descr="э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834" y="3286123"/>
            <a:ext cx="2272216" cy="2685347"/>
          </a:xfrm>
        </p:spPr>
      </p:pic>
      <p:sp>
        <p:nvSpPr>
          <p:cNvPr id="5" name="Прямоугольник 4"/>
          <p:cNvSpPr/>
          <p:nvPr/>
        </p:nvSpPr>
        <p:spPr>
          <a:xfrm>
            <a:off x="2714612" y="3214686"/>
            <a:ext cx="5429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 err="1" smtClean="0"/>
              <a:t>Баркова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Элина</a:t>
            </a:r>
            <a:r>
              <a:rPr lang="ru-RU" sz="2400" b="1" dirty="0" smtClean="0"/>
              <a:t> Вячеславовна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000504"/>
            <a:ext cx="5643602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Контактная информация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Телефон: </a:t>
            </a:r>
            <a:r>
              <a:rPr lang="ru-RU" dirty="0" smtClean="0"/>
              <a:t>269-89-21</a:t>
            </a:r>
          </a:p>
          <a:p>
            <a:r>
              <a:rPr lang="ru-RU" b="1" dirty="0" smtClean="0"/>
              <a:t>Электронный адрес: </a:t>
            </a:r>
            <a:r>
              <a:rPr lang="ru-RU" dirty="0" smtClean="0"/>
              <a:t>dou080</a:t>
            </a:r>
            <a:r>
              <a:rPr lang="en-US" dirty="0" err="1" smtClean="0"/>
              <a:t>frunz</a:t>
            </a:r>
            <a:r>
              <a:rPr lang="ru-RU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 smtClean="0"/>
          </a:p>
          <a:p>
            <a:r>
              <a:rPr lang="ru-RU" b="1" dirty="0" smtClean="0"/>
              <a:t>Часы приема: </a:t>
            </a:r>
            <a:r>
              <a:rPr lang="ru-RU" dirty="0" smtClean="0"/>
              <a:t>четверг с 15-00 до 18-00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6286544" cy="1225536"/>
          </a:xfrm>
        </p:spPr>
        <p:txBody>
          <a:bodyPr/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Структура учреждения 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2023-2024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857364"/>
            <a:ext cx="6000763" cy="4811724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endParaRPr lang="ru-RU" sz="11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428734"/>
          <a:ext cx="6072230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15"/>
                <a:gridCol w="3036115"/>
              </a:tblGrid>
              <a:tr h="6154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 детей</a:t>
                      </a:r>
                      <a:endParaRPr lang="ru-RU" dirty="0"/>
                    </a:p>
                  </a:txBody>
                  <a:tcPr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раннего возраста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2-3 года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младшая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 года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младшая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4-5 лет (средняя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5-6 лет (старшая группа)</a:t>
                      </a:r>
                    </a:p>
                  </a:txBody>
                  <a:tcPr marL="68580" marR="68580" marT="0" marB="0"/>
                </a:tc>
              </a:tr>
              <a:tr h="73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6-7 лет (подготовительная группа)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6286544" cy="1225536"/>
          </a:xfrm>
        </p:spPr>
        <p:txBody>
          <a:bodyPr/>
          <a:lstStyle/>
          <a:p>
            <a:r>
              <a:rPr lang="ru-RU" sz="1800" b="1" i="1" dirty="0" smtClean="0"/>
              <a:t>Уровень квалификации педагогических работников  и специалистов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1285860"/>
            <a:ext cx="6143668" cy="5383228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r>
              <a:rPr lang="ru-RU" sz="1600" b="1" dirty="0" smtClean="0"/>
              <a:t>Педагогическую деятельность в ГБДОУ осуществляют </a:t>
            </a:r>
          </a:p>
          <a:p>
            <a:pPr>
              <a:buNone/>
            </a:pPr>
            <a:r>
              <a:rPr lang="ru-RU" sz="1600" b="1" dirty="0" smtClean="0"/>
              <a:t> </a:t>
            </a:r>
            <a:r>
              <a:rPr lang="ru-RU" sz="1600" b="1" dirty="0" smtClean="0"/>
              <a:t>20 </a:t>
            </a:r>
            <a:r>
              <a:rPr lang="ru-RU" sz="1600" b="1" dirty="0" smtClean="0"/>
              <a:t>педагогов, из них: </a:t>
            </a:r>
          </a:p>
          <a:p>
            <a:r>
              <a:rPr lang="ru-RU" sz="1600" b="1" dirty="0" smtClean="0"/>
              <a:t>воспитатели – </a:t>
            </a:r>
            <a:r>
              <a:rPr lang="ru-RU" sz="1600" b="1" dirty="0" smtClean="0"/>
              <a:t>18</a:t>
            </a:r>
            <a:r>
              <a:rPr lang="ru-RU" sz="1600" b="1" dirty="0" smtClean="0"/>
              <a:t> человек, </a:t>
            </a:r>
            <a:endParaRPr lang="ru-RU" sz="1600" b="1" dirty="0" smtClean="0"/>
          </a:p>
          <a:p>
            <a:r>
              <a:rPr lang="ru-RU" sz="1600" b="1" dirty="0" smtClean="0"/>
              <a:t>музыкальный руководитель – 1</a:t>
            </a:r>
          </a:p>
          <a:p>
            <a:r>
              <a:rPr lang="ru-RU" sz="1600" b="1" dirty="0" smtClean="0"/>
              <a:t>инструктор физкультуры – 1</a:t>
            </a:r>
          </a:p>
          <a:p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Квалификационная категория</a:t>
            </a:r>
          </a:p>
          <a:p>
            <a:r>
              <a:rPr lang="ru-RU" sz="1600" b="1" dirty="0" smtClean="0"/>
              <a:t>Высшая – </a:t>
            </a:r>
            <a:r>
              <a:rPr lang="ru-RU" sz="1600" b="1" dirty="0" smtClean="0"/>
              <a:t>19</a:t>
            </a:r>
            <a:endParaRPr lang="ru-RU" sz="1600" b="1" dirty="0" smtClean="0"/>
          </a:p>
          <a:p>
            <a:r>
              <a:rPr lang="ru-RU" sz="1600" b="1" dirty="0" smtClean="0"/>
              <a:t>Первая </a:t>
            </a:r>
            <a:r>
              <a:rPr lang="ru-RU" sz="1600" b="1" dirty="0" smtClean="0"/>
              <a:t>-1</a:t>
            </a: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Образование</a:t>
            </a:r>
          </a:p>
          <a:p>
            <a:r>
              <a:rPr lang="ru-RU" sz="1600" b="1" dirty="0" smtClean="0"/>
              <a:t>Высшее – </a:t>
            </a:r>
            <a:r>
              <a:rPr lang="ru-RU" sz="1600" b="1" dirty="0" smtClean="0"/>
              <a:t>11</a:t>
            </a:r>
            <a:endParaRPr lang="ru-RU" sz="1600" b="1" dirty="0" smtClean="0"/>
          </a:p>
          <a:p>
            <a:r>
              <a:rPr lang="ru-RU" sz="1600" b="1" dirty="0" smtClean="0"/>
              <a:t>Среднее специальное  - 9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В коллективе есть начинающие педагоги и со стажем</a:t>
            </a:r>
          </a:p>
          <a:p>
            <a:pPr>
              <a:buNone/>
            </a:pPr>
            <a:r>
              <a:rPr lang="ru-RU" sz="1600" b="1" dirty="0" smtClean="0"/>
              <a:t> более 20 лет.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7" y="1928802"/>
            <a:ext cx="8215369" cy="857256"/>
          </a:xfrm>
        </p:spPr>
        <p:txBody>
          <a:bodyPr/>
          <a:lstStyle/>
          <a:p>
            <a:r>
              <a:rPr lang="ru-RU" sz="2000" b="1" dirty="0" smtClean="0"/>
              <a:t>Цель и задачи ДОУ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 </a:t>
            </a:r>
            <a:r>
              <a:rPr lang="ru-RU" sz="2000" b="1" dirty="0" smtClean="0"/>
              <a:t>2023 </a:t>
            </a:r>
            <a:r>
              <a:rPr lang="ru-RU" sz="2000" b="1" dirty="0" smtClean="0"/>
              <a:t>– </a:t>
            </a:r>
            <a:r>
              <a:rPr lang="ru-RU" sz="2000" b="1" dirty="0" smtClean="0"/>
              <a:t>2024 </a:t>
            </a:r>
            <a:r>
              <a:rPr lang="ru-RU" sz="2000" b="1" dirty="0" smtClean="0"/>
              <a:t>учебный год: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572560" cy="400052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1</a:t>
            </a:r>
            <a:r>
              <a:rPr lang="ru-RU" sz="1600" b="1" dirty="0" smtClean="0"/>
              <a:t>. Совершенствование образовательных условий в соответствии с нормативно-правовыми документами, регламентирующими деятельность ДОУ.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2. Развитие ребенка-дошкольника как личности через: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решение задач воспитания, уделив особое внимание </a:t>
            </a:r>
            <a:r>
              <a:rPr lang="ru-RU" sz="1600" b="1" dirty="0" smtClean="0"/>
              <a:t>формированию российских </a:t>
            </a:r>
            <a:r>
              <a:rPr lang="ru-RU" sz="1600" b="1" dirty="0" smtClean="0"/>
              <a:t>духовно</a:t>
            </a:r>
          </a:p>
          <a:p>
            <a:pPr lvl="0">
              <a:buNone/>
            </a:pPr>
            <a:r>
              <a:rPr lang="ru-RU" sz="1600" b="1" dirty="0" smtClean="0"/>
              <a:t>нравственных </a:t>
            </a:r>
            <a:r>
              <a:rPr lang="ru-RU" sz="1600" b="1" dirty="0" smtClean="0"/>
              <a:t>ценностей</a:t>
            </a:r>
            <a:r>
              <a:rPr lang="ru-RU" sz="1600" dirty="0" smtClean="0"/>
              <a:t>: </a:t>
            </a:r>
          </a:p>
          <a:p>
            <a:pPr lvl="0">
              <a:buNone/>
            </a:pPr>
            <a:r>
              <a:rPr lang="ru-RU" sz="1600" dirty="0" smtClean="0"/>
              <a:t>жизнь, достоинство, права и свободы человека;</a:t>
            </a:r>
          </a:p>
          <a:p>
            <a:pPr lvl="0">
              <a:buNone/>
            </a:pPr>
            <a:r>
              <a:rPr lang="ru-RU" sz="1600" dirty="0" smtClean="0"/>
              <a:t>патриотизм, гражданственность, служение Отечеству и ответственность за его судьбу; </a:t>
            </a:r>
          </a:p>
          <a:p>
            <a:pPr lvl="0">
              <a:buNone/>
            </a:pPr>
            <a:r>
              <a:rPr lang="ru-RU" sz="1600" dirty="0" smtClean="0"/>
              <a:t>высокие нравственные идеалы, крепкая семья, созидательный труд, приоритет духовного 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над материальным</a:t>
            </a:r>
            <a:r>
              <a:rPr lang="ru-RU" sz="1600" dirty="0" smtClean="0"/>
              <a:t>, гуманизм, милосердие, справедливость, коллективизм, взаимопомощь 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и </a:t>
            </a:r>
            <a:r>
              <a:rPr lang="ru-RU" sz="1600" dirty="0" smtClean="0"/>
              <a:t>взаимоуважение; </a:t>
            </a:r>
          </a:p>
          <a:p>
            <a:pPr>
              <a:buNone/>
            </a:pPr>
            <a:r>
              <a:rPr lang="ru-RU" sz="1600" dirty="0" smtClean="0"/>
              <a:t>историческая память и преемственность поколений, единство народов России.</a:t>
            </a:r>
          </a:p>
          <a:p>
            <a:pPr lvl="0">
              <a:buNone/>
            </a:pPr>
            <a:r>
              <a:rPr lang="ru-RU" sz="1600" b="1" dirty="0" smtClean="0"/>
              <a:t>формирование экологического сознания и поведения;</a:t>
            </a:r>
            <a:endParaRPr lang="ru-RU" sz="1600" dirty="0" smtClean="0"/>
          </a:p>
          <a:p>
            <a:pPr lvl="0">
              <a:buNone/>
            </a:pPr>
            <a:r>
              <a:rPr lang="ru-RU" sz="1600" b="1" dirty="0" smtClean="0"/>
              <a:t>познавательное и интеллектуальное развитие </a:t>
            </a:r>
            <a:r>
              <a:rPr lang="ru-RU" sz="1600" dirty="0" smtClean="0"/>
              <a:t>дошкольников через реализацию </a:t>
            </a:r>
            <a:r>
              <a:rPr lang="ru-RU" sz="1600" dirty="0" smtClean="0"/>
              <a:t>современных</a:t>
            </a:r>
          </a:p>
          <a:p>
            <a:pPr lvl="0">
              <a:buNone/>
            </a:pPr>
            <a:r>
              <a:rPr lang="ru-RU" sz="1600" dirty="0" smtClean="0"/>
              <a:t>образовательных </a:t>
            </a:r>
            <a:r>
              <a:rPr lang="ru-RU" sz="1600" dirty="0" smtClean="0"/>
              <a:t>технологий, инновационную деятельность</a:t>
            </a:r>
            <a:r>
              <a:rPr lang="ru-RU" sz="1600" dirty="0" smtClean="0"/>
              <a:t>.</a:t>
            </a:r>
          </a:p>
          <a:p>
            <a:pPr lvl="0"/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 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7" y="1928802"/>
            <a:ext cx="8215369" cy="857256"/>
          </a:xfrm>
        </p:spPr>
        <p:txBody>
          <a:bodyPr/>
          <a:lstStyle/>
          <a:p>
            <a:r>
              <a:rPr lang="ru-RU" sz="2000" b="1" dirty="0" smtClean="0"/>
              <a:t>Цель и задачи ДОУ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 </a:t>
            </a:r>
            <a:r>
              <a:rPr lang="ru-RU" sz="2000" b="1" dirty="0" smtClean="0"/>
              <a:t>2023 </a:t>
            </a:r>
            <a:r>
              <a:rPr lang="ru-RU" sz="2000" b="1" dirty="0" smtClean="0"/>
              <a:t>– </a:t>
            </a:r>
            <a:r>
              <a:rPr lang="ru-RU" sz="2000" b="1" dirty="0" smtClean="0"/>
              <a:t>2024 </a:t>
            </a:r>
            <a:r>
              <a:rPr lang="ru-RU" sz="2000" b="1" dirty="0" smtClean="0"/>
              <a:t>учебный год: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572560" cy="4000528"/>
          </a:xfrm>
        </p:spPr>
        <p:txBody>
          <a:bodyPr/>
          <a:lstStyle/>
          <a:p>
            <a:r>
              <a:rPr lang="ru-RU" sz="1600" b="1" dirty="0" smtClean="0"/>
              <a:t>3. Работа с кадрами, выявление профессиональных дефицитов, профессиональных потребностей, направленных на повышение качества образовательной деятельности.</a:t>
            </a:r>
            <a:endParaRPr lang="ru-RU" sz="1600" dirty="0" smtClean="0"/>
          </a:p>
          <a:p>
            <a:r>
              <a:rPr lang="ru-RU" sz="1600" b="1" dirty="0" smtClean="0"/>
              <a:t>4. Взаимодействие педагогов с родителями через:</a:t>
            </a:r>
            <a:endParaRPr lang="ru-RU" sz="1600" dirty="0" smtClean="0"/>
          </a:p>
          <a:p>
            <a:r>
              <a:rPr lang="ru-RU" sz="1600" dirty="0" smtClean="0"/>
              <a:t> практико-ориентированные формы работы;</a:t>
            </a:r>
          </a:p>
          <a:p>
            <a:r>
              <a:rPr lang="ru-RU" sz="1600" dirty="0" smtClean="0"/>
              <a:t>осуществление преемственности детского сада и семьи в воспитании детей, </a:t>
            </a:r>
          </a:p>
          <a:p>
            <a:r>
              <a:rPr lang="ru-RU" sz="1600" dirty="0" smtClean="0"/>
              <a:t>изучение педагогического потенциала семьи и его активизацию;</a:t>
            </a:r>
          </a:p>
          <a:p>
            <a:r>
              <a:rPr lang="ru-RU" sz="1600" dirty="0" smtClean="0"/>
              <a:t>обеспечение равноправного творческого взаимодействия с родителями воспитанников.</a:t>
            </a:r>
          </a:p>
          <a:p>
            <a:r>
              <a:rPr lang="ru-RU" sz="1600" b="1" dirty="0" smtClean="0"/>
              <a:t>5. Развитие детей раннего возраста: особенности взаимодействия взрослых с детьми в режимных моментах.</a:t>
            </a:r>
            <a:endParaRPr lang="ru-RU" sz="1600" dirty="0" smtClean="0"/>
          </a:p>
          <a:p>
            <a:pPr lvl="0">
              <a:buNone/>
            </a:pP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 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15371" cy="1143008"/>
          </a:xfrm>
        </p:spPr>
        <p:txBody>
          <a:bodyPr/>
          <a:lstStyle/>
          <a:p>
            <a:r>
              <a:rPr lang="ru-RU" sz="2000" b="1" i="1" dirty="0" smtClean="0"/>
              <a:t>Государственное бюджетное дошкольное образовательное учреждение  детский сад  № 80 Фрунзенского района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Санкт – Петербурга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572560" cy="4143380"/>
          </a:xfrm>
        </p:spPr>
        <p:txBody>
          <a:bodyPr/>
          <a:lstStyle/>
          <a:p>
            <a:pPr>
              <a:buNone/>
              <a:defRPr/>
            </a:pPr>
            <a:r>
              <a:rPr lang="ru-RU" sz="1600" b="1" dirty="0" smtClean="0"/>
              <a:t>       </a:t>
            </a:r>
            <a:endParaRPr lang="ru-RU" sz="1600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dirty="0" smtClean="0"/>
              <a:t>Программа представляет написана </a:t>
            </a:r>
            <a:r>
              <a:rPr lang="ru-RU" sz="2400" b="1" dirty="0" smtClean="0"/>
              <a:t>в соответствии с Федеральной образовательной программой (ФОП ДО)</a:t>
            </a:r>
            <a:r>
              <a:rPr lang="ru-RU" sz="2400" dirty="0" smtClean="0"/>
              <a:t> и представляет собой учебно-методическую документацию, на основании которой педагогический коллектив ГБДОУ № 80 организует и реализует образовательную деятельность обучающихся в возрасте от 1,5 до 7 лет, работу по воспитанию, формированию и развитию личности дошкольников с учётом их индивидуальных способностей и возможностей.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855</TotalTime>
  <Words>566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</vt:lpstr>
      <vt:lpstr>Государственное бюджетное дошкольное образовательное учреждение детский сад №80 Фрунзенского района Санкт-Петербурга</vt:lpstr>
      <vt:lpstr>Добро пожаловать!</vt:lpstr>
      <vt:lpstr>Общие сведения о ГБДОУ</vt:lpstr>
      <vt:lpstr>Заведующий учреждения</vt:lpstr>
      <vt:lpstr>Структура учреждения в 2023-2024  учебном году</vt:lpstr>
      <vt:lpstr>Уровень квалификации педагогических работников  и специалистов</vt:lpstr>
      <vt:lpstr>Цель и задачи ДОУ  на 2023 – 2024 учебный год:</vt:lpstr>
      <vt:lpstr>Цель и задачи ДОУ  на 2023 – 2024 учебный год:</vt:lpstr>
      <vt:lpstr>Государственное бюджетное дошкольное образовательное учреждение  детский сад  № 80 Фрунзенского района   Санкт – Петербурга </vt:lpstr>
      <vt:lpstr>Успехи воспитанников </vt:lpstr>
      <vt:lpstr>Работа педагогов  </vt:lpstr>
      <vt:lpstr>Наши праздники и развлечения</vt:lpstr>
      <vt:lpstr>Мы открыты для сотрудничества!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User</dc:creator>
  <cp:lastModifiedBy>User</cp:lastModifiedBy>
  <cp:revision>93</cp:revision>
  <dcterms:created xsi:type="dcterms:W3CDTF">2017-09-07T04:37:36Z</dcterms:created>
  <dcterms:modified xsi:type="dcterms:W3CDTF">2024-04-02T11:32:30Z</dcterms:modified>
</cp:coreProperties>
</file>