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59" r:id="rId8"/>
    <p:sldId id="269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16.04.2026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16.04.2026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16.04.2026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16.04.2026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16.04.2026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16.04.2026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16.04.2026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16.04.2026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16.04.2026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16.04.2026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16.04.2026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16.04.2026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club129879950" TargetMode="External"/><Relationship Id="rId2" Type="http://schemas.openxmlformats.org/officeDocument/2006/relationships/hyperlink" Target="https://80spb.tvoysadik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80spb.tvoysadik.ru/sveden/document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2071670" y="3357562"/>
            <a:ext cx="5572164" cy="2786081"/>
          </a:xfrm>
        </p:spPr>
        <p:txBody>
          <a:bodyPr/>
          <a:lstStyle/>
          <a:p>
            <a:r>
              <a:rPr lang="ru-RU" sz="3200" b="1" i="1" dirty="0" smtClean="0"/>
              <a:t>Государственное бюджетное дошкольное образовательное учреждение детский сад №80 Фрунзенского района Санкт-Петербурга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357166"/>
            <a:ext cx="4329091" cy="1000132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ПУБЛИЧНЫЙ ДОКЛАД 2024-2025 учебный год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428596" y="1928802"/>
            <a:ext cx="8215371" cy="1143008"/>
          </a:xfrm>
        </p:spPr>
        <p:txBody>
          <a:bodyPr/>
          <a:lstStyle/>
          <a:p>
            <a:r>
              <a:rPr lang="ru-RU" sz="4000" dirty="0" smtClean="0"/>
              <a:t>Успехи воспитанников</a:t>
            </a:r>
            <a:br>
              <a:rPr lang="ru-RU" sz="4000" dirty="0" smtClean="0"/>
            </a:b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714620"/>
            <a:ext cx="8572560" cy="4143380"/>
          </a:xfrm>
        </p:spPr>
        <p:txBody>
          <a:bodyPr/>
          <a:lstStyle/>
          <a:p>
            <a:pPr>
              <a:buNone/>
              <a:defRPr/>
            </a:pPr>
            <a:r>
              <a:rPr lang="ru-RU" sz="1600" b="1" dirty="0" smtClean="0"/>
              <a:t>       </a:t>
            </a:r>
            <a:endParaRPr lang="ru-RU" sz="1600" dirty="0" smtClean="0"/>
          </a:p>
          <a:p>
            <a:pPr>
              <a:buNone/>
              <a:defRPr/>
            </a:pPr>
            <a:endParaRPr lang="ru-RU" dirty="0"/>
          </a:p>
        </p:txBody>
      </p:sp>
      <p:pic>
        <p:nvPicPr>
          <p:cNvPr id="4" name="Рисунок 3" descr="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57290" y="4429132"/>
            <a:ext cx="1640302" cy="2252038"/>
          </a:xfrm>
          <a:prstGeom prst="rect">
            <a:avLst/>
          </a:prstGeom>
        </p:spPr>
      </p:pic>
      <p:pic>
        <p:nvPicPr>
          <p:cNvPr id="6" name="Рисунок 5" descr="Изображение 3 0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00364" y="2428868"/>
            <a:ext cx="1457335" cy="2000264"/>
          </a:xfrm>
          <a:prstGeom prst="rect">
            <a:avLst/>
          </a:prstGeom>
        </p:spPr>
      </p:pic>
      <p:pic>
        <p:nvPicPr>
          <p:cNvPr id="7" name="Рисунок 6" descr="Разукрасим мир стихами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57686" y="4286256"/>
            <a:ext cx="1711740" cy="2214578"/>
          </a:xfrm>
          <a:prstGeom prst="rect">
            <a:avLst/>
          </a:prstGeom>
        </p:spPr>
      </p:pic>
      <p:pic>
        <p:nvPicPr>
          <p:cNvPr id="8" name="Рисунок 7" descr="Разукрасим мир стихами (2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86446" y="2428868"/>
            <a:ext cx="1756298" cy="2143140"/>
          </a:xfrm>
          <a:prstGeom prst="rect">
            <a:avLst/>
          </a:prstGeom>
        </p:spPr>
      </p:pic>
      <p:pic>
        <p:nvPicPr>
          <p:cNvPr id="9" name="Рисунок 8" descr="Разукрасим мир стихами (3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215206" y="3929066"/>
            <a:ext cx="1736488" cy="2428892"/>
          </a:xfrm>
          <a:prstGeom prst="rect">
            <a:avLst/>
          </a:prstGeom>
        </p:spPr>
      </p:pic>
      <p:pic>
        <p:nvPicPr>
          <p:cNvPr id="12" name="Рисунок 11" descr="Изображение 3 005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5720" y="2428868"/>
            <a:ext cx="1405288" cy="19288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428596" y="1928802"/>
            <a:ext cx="8215371" cy="1143008"/>
          </a:xfrm>
        </p:spPr>
        <p:txBody>
          <a:bodyPr/>
          <a:lstStyle/>
          <a:p>
            <a:r>
              <a:rPr lang="ru-RU" sz="4000" b="1" i="1" dirty="0" smtClean="0"/>
              <a:t>Работа педагогов</a:t>
            </a:r>
            <a:br>
              <a:rPr lang="ru-RU" sz="4000" b="1" i="1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714620"/>
            <a:ext cx="8572560" cy="4143380"/>
          </a:xfrm>
        </p:spPr>
        <p:txBody>
          <a:bodyPr/>
          <a:lstStyle/>
          <a:p>
            <a:pPr>
              <a:defRPr/>
            </a:pPr>
            <a:r>
              <a:rPr lang="ru-RU" sz="2800" b="1" dirty="0" smtClean="0"/>
              <a:t>Инновационная работа в проекте «</a:t>
            </a:r>
            <a:r>
              <a:rPr lang="ru-RU" sz="2800" b="1" dirty="0" err="1" smtClean="0"/>
              <a:t>ТехноМир</a:t>
            </a:r>
            <a:r>
              <a:rPr lang="ru-RU" sz="2800" b="1" dirty="0" smtClean="0"/>
              <a:t>: развитие без границ» и участие в конкурсе инновационных продуктов «Перспектива 2024»;</a:t>
            </a:r>
          </a:p>
          <a:p>
            <a:pPr>
              <a:defRPr/>
            </a:pPr>
            <a:r>
              <a:rPr lang="ru-RU" sz="2800" b="1" dirty="0" smtClean="0"/>
              <a:t>Подготовка кукольного театра на духовно-нравственные темы;</a:t>
            </a:r>
          </a:p>
          <a:p>
            <a:pPr>
              <a:defRPr/>
            </a:pPr>
            <a:r>
              <a:rPr lang="ru-RU" sz="2800" b="1" dirty="0" smtClean="0"/>
              <a:t>Участие в музыкальных конкурсах районного, городского и Всероссийского уровня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2143116"/>
            <a:ext cx="7829576" cy="1000132"/>
          </a:xfrm>
        </p:spPr>
        <p:txBody>
          <a:bodyPr/>
          <a:lstStyle/>
          <a:p>
            <a:r>
              <a:rPr lang="ru-RU" dirty="0" smtClean="0"/>
              <a:t>Наши праздники и развлечения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3143248"/>
            <a:ext cx="7972452" cy="3214710"/>
          </a:xfrm>
        </p:spPr>
        <p:txBody>
          <a:bodyPr/>
          <a:lstStyle/>
          <a:p>
            <a:r>
              <a:rPr lang="ru-RU" dirty="0" smtClean="0"/>
              <a:t>Праздник Осени</a:t>
            </a:r>
          </a:p>
          <a:p>
            <a:r>
              <a:rPr lang="ru-RU" dirty="0" smtClean="0"/>
              <a:t>День Матери</a:t>
            </a:r>
          </a:p>
          <a:p>
            <a:r>
              <a:rPr lang="ru-RU" dirty="0" smtClean="0"/>
              <a:t>Новый год</a:t>
            </a:r>
          </a:p>
          <a:p>
            <a:r>
              <a:rPr lang="ru-RU" dirty="0" smtClean="0"/>
              <a:t>8 Марта</a:t>
            </a:r>
          </a:p>
          <a:p>
            <a:r>
              <a:rPr lang="ru-RU" dirty="0" smtClean="0"/>
              <a:t>Выпускной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200" y="2000240"/>
            <a:ext cx="8329642" cy="1214446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Мы открыты для сотрудничества!</a:t>
            </a: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642910" y="2143116"/>
            <a:ext cx="8286808" cy="785818"/>
          </a:xfrm>
        </p:spPr>
        <p:txBody>
          <a:bodyPr/>
          <a:lstStyle/>
          <a:p>
            <a:pPr>
              <a:buNone/>
            </a:pPr>
            <a:r>
              <a:rPr lang="ru-RU" sz="1400" b="1" dirty="0" smtClean="0"/>
              <a:t> </a:t>
            </a:r>
            <a:endParaRPr lang="ru-RU" sz="1400" dirty="0" smtClean="0"/>
          </a:p>
          <a:p>
            <a:pPr lvl="0">
              <a:buNone/>
            </a:pPr>
            <a:endParaRPr lang="ru-RU" sz="1400" dirty="0" smtClean="0"/>
          </a:p>
          <a:p>
            <a:endParaRPr lang="ru-RU" sz="1400" dirty="0" smtClean="0"/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endParaRPr lang="ru-RU" sz="1400" dirty="0" smtClean="0"/>
          </a:p>
          <a:p>
            <a:pPr lvl="0"/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 flipH="1">
            <a:off x="428596" y="3786191"/>
            <a:ext cx="78581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3105835"/>
            <a:ext cx="792961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dirty="0" smtClean="0"/>
              <a:t>Вся актуальная информация на сайте детского сада и официальной группе </a:t>
            </a:r>
            <a:r>
              <a:rPr lang="ru-RU" sz="2400" dirty="0" err="1" smtClean="0"/>
              <a:t>ВКонтакте</a:t>
            </a:r>
            <a:r>
              <a:rPr lang="ru-RU" sz="2400" dirty="0" smtClean="0"/>
              <a:t>:</a:t>
            </a:r>
          </a:p>
          <a:p>
            <a:pPr>
              <a:buNone/>
            </a:pPr>
            <a:endParaRPr lang="ru-RU" sz="2400" dirty="0" smtClean="0"/>
          </a:p>
          <a:p>
            <a:pPr algn="ctr">
              <a:buNone/>
            </a:pPr>
            <a:r>
              <a:rPr lang="en-US" sz="2400" dirty="0" smtClean="0">
                <a:hlinkClick r:id="rId2"/>
              </a:rPr>
              <a:t>https://80spb.tvoysadik.ru/</a:t>
            </a:r>
            <a:endParaRPr lang="ru-RU" sz="2400" dirty="0" smtClean="0"/>
          </a:p>
          <a:p>
            <a:pPr algn="ctr">
              <a:buNone/>
            </a:pPr>
            <a:r>
              <a:rPr lang="en-US" sz="2400" dirty="0" smtClean="0">
                <a:hlinkClick r:id="rId3"/>
              </a:rPr>
              <a:t>https://vk.com/club129879950</a:t>
            </a:r>
            <a:endParaRPr lang="ru-RU" sz="2400" dirty="0" smtClean="0"/>
          </a:p>
          <a:p>
            <a:pPr algn="ctr"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Отчет о результатах </a:t>
            </a:r>
            <a:r>
              <a:rPr lang="ru-RU" sz="2400" dirty="0" err="1" smtClean="0"/>
              <a:t>самообследования</a:t>
            </a:r>
            <a:r>
              <a:rPr lang="ru-RU" sz="2400" dirty="0" smtClean="0"/>
              <a:t> за 2025 год: </a:t>
            </a:r>
          </a:p>
          <a:p>
            <a:pPr>
              <a:buNone/>
            </a:pPr>
            <a:endParaRPr lang="ru-RU" sz="2400" dirty="0" smtClean="0">
              <a:hlinkClick r:id="rId3"/>
            </a:endParaRPr>
          </a:p>
          <a:p>
            <a:pPr algn="ctr">
              <a:buNone/>
            </a:pPr>
            <a:r>
              <a:rPr lang="en-US" sz="2400" dirty="0" smtClean="0">
                <a:hlinkClick r:id="rId4"/>
              </a:rPr>
              <a:t>https://80spb.tvoysadik.ru/sveden/document</a:t>
            </a:r>
            <a:endParaRPr lang="ru-RU" sz="2400" dirty="0" smtClean="0"/>
          </a:p>
          <a:p>
            <a:pPr algn="ctr">
              <a:buNone/>
            </a:pPr>
            <a:endParaRPr lang="ru-RU" sz="2400" dirty="0" smtClean="0"/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endParaRPr lang="ru-R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2071670" y="3357562"/>
            <a:ext cx="5572164" cy="2786081"/>
          </a:xfrm>
        </p:spPr>
        <p:txBody>
          <a:bodyPr/>
          <a:lstStyle/>
          <a:p>
            <a:r>
              <a:rPr lang="ru-RU" sz="5400" b="1" i="1" dirty="0" smtClean="0"/>
              <a:t>Спасибо за внимание!</a:t>
            </a: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28625" y="2000250"/>
            <a:ext cx="8229600" cy="1000125"/>
          </a:xfrm>
        </p:spPr>
        <p:txBody>
          <a:bodyPr/>
          <a:lstStyle/>
          <a:p>
            <a:r>
              <a:rPr lang="ru-RU" dirty="0" smtClean="0"/>
              <a:t>Добро пожаловать!</a:t>
            </a: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571500" y="3071813"/>
            <a:ext cx="8158163" cy="3482975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Наш детский сад построен был в 1971 году и сразу же принял своих первых воспитанников. Сейчас нам уже больше сорока лет. Многие из бывших воспитанников стали родителями, и сейчас с большим желанием приводят своих детей к нам в детский сад.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115050" cy="1154112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Общие сведения о ГБДОУ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500063" y="1714500"/>
            <a:ext cx="6143625" cy="4954588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Количество и виды возрастных групп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В ДОУ воспитывается 180 детей в возрасте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с 1,5 до 7 лет и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функционирует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групп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общеразвивающей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направленности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Наполняемость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групп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– в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среднем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20 детей;</a:t>
            </a:r>
          </a:p>
          <a:p>
            <a:pPr lvl="0">
              <a:buFont typeface="Wingdings" pitchFamily="2" charset="2"/>
              <a:buChar char="Ø"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Режим работы – с понедельника по пятницу с 7.00-19.00, суббота, воскресенье – выходные дни;</a:t>
            </a:r>
          </a:p>
          <a:p>
            <a:pPr lvl="0"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Укомплектованность кадрами - в течение учебного года учреждение полностью укомплектовано педагогическим и обслуживающим персоналом.</a:t>
            </a:r>
          </a:p>
          <a:p>
            <a:pPr>
              <a:buNone/>
            </a:pPr>
            <a:r>
              <a:rPr lang="ru-RU" sz="1400" b="1" dirty="0" smtClean="0"/>
              <a:t> </a:t>
            </a:r>
            <a:endParaRPr lang="ru-RU" sz="1400" dirty="0" smtClean="0"/>
          </a:p>
          <a:p>
            <a:pPr lvl="0">
              <a:buNone/>
            </a:pPr>
            <a:endParaRPr lang="ru-RU" sz="1400" dirty="0" smtClean="0"/>
          </a:p>
          <a:p>
            <a:endParaRPr lang="ru-RU" sz="1400" dirty="0" smtClean="0"/>
          </a:p>
          <a:p>
            <a:pPr lvl="0"/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28625" y="2000250"/>
            <a:ext cx="8229600" cy="1000125"/>
          </a:xfrm>
        </p:spPr>
        <p:txBody>
          <a:bodyPr/>
          <a:lstStyle/>
          <a:p>
            <a:r>
              <a:rPr lang="ru-RU" dirty="0" smtClean="0"/>
              <a:t>Заведующий учреждения</a:t>
            </a:r>
          </a:p>
        </p:txBody>
      </p:sp>
      <p:pic>
        <p:nvPicPr>
          <p:cNvPr id="4" name="Содержимое 3" descr="эв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13834" y="3286123"/>
            <a:ext cx="2272216" cy="2685347"/>
          </a:xfrm>
        </p:spPr>
      </p:pic>
      <p:sp>
        <p:nvSpPr>
          <p:cNvPr id="5" name="Прямоугольник 4"/>
          <p:cNvSpPr/>
          <p:nvPr/>
        </p:nvSpPr>
        <p:spPr>
          <a:xfrm>
            <a:off x="2714612" y="3214686"/>
            <a:ext cx="54292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  </a:t>
            </a:r>
            <a:r>
              <a:rPr lang="ru-RU" sz="2400" b="1" dirty="0" err="1" smtClean="0"/>
              <a:t>Баркова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Элина</a:t>
            </a:r>
            <a:r>
              <a:rPr lang="ru-RU" sz="2400" b="1" dirty="0" smtClean="0"/>
              <a:t> Вячеславовна</a:t>
            </a:r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928926" y="4000504"/>
            <a:ext cx="5643602" cy="1214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Контактная информация</a:t>
            </a:r>
            <a:r>
              <a:rPr lang="ru-RU" dirty="0" smtClean="0"/>
              <a:t>:</a:t>
            </a:r>
          </a:p>
          <a:p>
            <a:r>
              <a:rPr lang="ru-RU" b="1" dirty="0" smtClean="0"/>
              <a:t>Телефон:417-67-29</a:t>
            </a:r>
            <a:endParaRPr lang="ru-RU" dirty="0" smtClean="0"/>
          </a:p>
          <a:p>
            <a:r>
              <a:rPr lang="ru-RU" b="1" dirty="0" smtClean="0"/>
              <a:t>Электронный адрес: </a:t>
            </a:r>
            <a:r>
              <a:rPr lang="ru-RU" dirty="0" smtClean="0"/>
              <a:t>dou080</a:t>
            </a:r>
            <a:r>
              <a:rPr lang="en-US" dirty="0" err="1" smtClean="0"/>
              <a:t>frunz</a:t>
            </a:r>
            <a:r>
              <a:rPr lang="ru-RU" dirty="0" smtClean="0"/>
              <a:t>@</a:t>
            </a:r>
            <a:r>
              <a:rPr lang="en-US" dirty="0" err="1" smtClean="0"/>
              <a:t>yandex</a:t>
            </a:r>
            <a:r>
              <a:rPr lang="ru-RU" dirty="0" smtClean="0"/>
              <a:t>.</a:t>
            </a:r>
            <a:r>
              <a:rPr lang="ru-RU" dirty="0" err="1" smtClean="0"/>
              <a:t>ru</a:t>
            </a:r>
            <a:endParaRPr lang="ru-RU" dirty="0" smtClean="0"/>
          </a:p>
          <a:p>
            <a:r>
              <a:rPr lang="ru-RU" b="1" dirty="0" smtClean="0"/>
              <a:t>Часы приема: </a:t>
            </a:r>
            <a:r>
              <a:rPr lang="ru-RU" dirty="0" smtClean="0"/>
              <a:t>четверг с 15-00 до 18-00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714348" y="274638"/>
            <a:ext cx="6286544" cy="1225536"/>
          </a:xfrm>
        </p:spPr>
        <p:txBody>
          <a:bodyPr/>
          <a:lstStyle/>
          <a:p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Структура учреждения в 2024-2025  учебном году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500063" y="1857364"/>
            <a:ext cx="6000763" cy="4811724"/>
          </a:xfrm>
        </p:spPr>
        <p:txBody>
          <a:bodyPr/>
          <a:lstStyle/>
          <a:p>
            <a:pPr>
              <a:buNone/>
            </a:pPr>
            <a:r>
              <a:rPr lang="ru-RU" sz="1400" b="1" dirty="0" smtClean="0"/>
              <a:t> </a:t>
            </a:r>
            <a:endParaRPr lang="ru-RU" sz="1400" dirty="0" smtClean="0"/>
          </a:p>
          <a:p>
            <a:pPr>
              <a:buNone/>
            </a:pPr>
            <a:endParaRPr lang="ru-RU" sz="1100" dirty="0" smtClean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71472" y="1428734"/>
          <a:ext cx="6072230" cy="5000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6115"/>
                <a:gridCol w="3036115"/>
              </a:tblGrid>
              <a:tr h="615464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Количество групп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Возраст детей</a:t>
                      </a:r>
                      <a:endParaRPr lang="ru-RU" dirty="0"/>
                    </a:p>
                  </a:txBody>
                  <a:tcPr/>
                </a:tc>
              </a:tr>
              <a:tr h="7308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группа раннего возраста</a:t>
                      </a:r>
                    </a:p>
                  </a:txBody>
                  <a:tcPr marL="68580" marR="68580" marT="0" marB="0"/>
                </a:tc>
              </a:tr>
              <a:tr h="7308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2-3 года (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младшая группа)</a:t>
                      </a:r>
                    </a:p>
                  </a:txBody>
                  <a:tcPr marL="68580" marR="68580" marT="0" marB="0"/>
                </a:tc>
              </a:tr>
              <a:tr h="7308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3-4 года (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II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младшая группа)</a:t>
                      </a:r>
                    </a:p>
                  </a:txBody>
                  <a:tcPr marL="68580" marR="68580" marT="0" marB="0"/>
                </a:tc>
              </a:tr>
              <a:tr h="7308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4-5 лет (средняя группа)</a:t>
                      </a:r>
                    </a:p>
                  </a:txBody>
                  <a:tcPr marL="68580" marR="68580" marT="0" marB="0"/>
                </a:tc>
              </a:tr>
              <a:tr h="7308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5-6 лет (старшая группа)</a:t>
                      </a:r>
                    </a:p>
                  </a:txBody>
                  <a:tcPr marL="68580" marR="68580" marT="0" marB="0"/>
                </a:tc>
              </a:tr>
              <a:tr h="7308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6-7 лет (подготовительная группа)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714348" y="274638"/>
            <a:ext cx="6286544" cy="1225536"/>
          </a:xfrm>
        </p:spPr>
        <p:txBody>
          <a:bodyPr/>
          <a:lstStyle/>
          <a:p>
            <a:r>
              <a:rPr lang="ru-RU" sz="1800" b="1" i="1" dirty="0" smtClean="0"/>
              <a:t>Уровень квалификации педагогических работников  и специалистов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357159" y="1285860"/>
            <a:ext cx="6143668" cy="5383228"/>
          </a:xfrm>
        </p:spPr>
        <p:txBody>
          <a:bodyPr/>
          <a:lstStyle/>
          <a:p>
            <a:pPr>
              <a:buNone/>
            </a:pPr>
            <a:r>
              <a:rPr lang="ru-RU" sz="1400" b="1" dirty="0" smtClean="0"/>
              <a:t> </a:t>
            </a:r>
            <a:endParaRPr lang="ru-RU" sz="1400" dirty="0" smtClean="0"/>
          </a:p>
          <a:p>
            <a:pPr>
              <a:buNone/>
            </a:pPr>
            <a:r>
              <a:rPr lang="ru-RU" sz="1600" b="1" dirty="0" smtClean="0"/>
              <a:t>Педагогическую деятельность в ГБДОУ осуществляют </a:t>
            </a:r>
          </a:p>
          <a:p>
            <a:pPr>
              <a:buNone/>
            </a:pPr>
            <a:r>
              <a:rPr lang="ru-RU" sz="1600" b="1" dirty="0" smtClean="0"/>
              <a:t>19 </a:t>
            </a:r>
            <a:r>
              <a:rPr lang="ru-RU" sz="1600" b="1" dirty="0" smtClean="0"/>
              <a:t>педагогов, из них: </a:t>
            </a:r>
            <a:endParaRPr lang="ru-RU" sz="1600" b="1" dirty="0" smtClean="0"/>
          </a:p>
          <a:p>
            <a:pPr>
              <a:buNone/>
            </a:pPr>
            <a:endParaRPr lang="ru-RU" sz="1600" b="1" dirty="0" smtClean="0"/>
          </a:p>
          <a:p>
            <a:r>
              <a:rPr lang="ru-RU" sz="1600" b="1" dirty="0" smtClean="0"/>
              <a:t>воспитатели – </a:t>
            </a:r>
            <a:r>
              <a:rPr lang="ru-RU" sz="1600" b="1" dirty="0" smtClean="0"/>
              <a:t>16 человек</a:t>
            </a:r>
            <a:r>
              <a:rPr lang="ru-RU" sz="1600" b="1" dirty="0" smtClean="0"/>
              <a:t>, </a:t>
            </a:r>
            <a:endParaRPr lang="ru-RU" sz="1600" b="1" dirty="0" smtClean="0"/>
          </a:p>
          <a:p>
            <a:r>
              <a:rPr lang="ru-RU" sz="1600" b="1" dirty="0" smtClean="0"/>
              <a:t>с</a:t>
            </a:r>
            <a:r>
              <a:rPr lang="ru-RU" sz="1600" b="1" dirty="0" smtClean="0"/>
              <a:t>тарший воспитатель - 1</a:t>
            </a:r>
            <a:endParaRPr lang="ru-RU" sz="1600" b="1" dirty="0" smtClean="0"/>
          </a:p>
          <a:p>
            <a:r>
              <a:rPr lang="ru-RU" sz="1600" b="1" dirty="0" smtClean="0"/>
              <a:t>музыкальный руководитель – 1</a:t>
            </a:r>
          </a:p>
          <a:p>
            <a:r>
              <a:rPr lang="ru-RU" sz="1600" b="1" dirty="0" smtClean="0"/>
              <a:t>инструктор физкультуры – 1</a:t>
            </a:r>
          </a:p>
          <a:p>
            <a:endParaRPr lang="ru-RU" sz="1600" b="1" dirty="0" smtClean="0"/>
          </a:p>
          <a:p>
            <a:pPr>
              <a:buNone/>
            </a:pPr>
            <a:r>
              <a:rPr lang="ru-RU" sz="1600" b="1" dirty="0" smtClean="0"/>
              <a:t> Квалификационная категория</a:t>
            </a:r>
          </a:p>
          <a:p>
            <a:r>
              <a:rPr lang="ru-RU" sz="1600" b="1" dirty="0" smtClean="0"/>
              <a:t>Высшая – </a:t>
            </a:r>
            <a:r>
              <a:rPr lang="ru-RU" sz="1600" b="1" dirty="0" smtClean="0"/>
              <a:t>17</a:t>
            </a:r>
            <a:endParaRPr lang="ru-RU" sz="1600" b="1" dirty="0" smtClean="0"/>
          </a:p>
          <a:p>
            <a:r>
              <a:rPr lang="ru-RU" sz="1600" b="1" dirty="0" smtClean="0"/>
              <a:t>Первая -2</a:t>
            </a:r>
          </a:p>
          <a:p>
            <a:pPr>
              <a:buNone/>
            </a:pPr>
            <a:endParaRPr lang="ru-RU" sz="1600" b="1" dirty="0" smtClean="0"/>
          </a:p>
          <a:p>
            <a:pPr>
              <a:buNone/>
            </a:pPr>
            <a:r>
              <a:rPr lang="ru-RU" sz="1600" b="1" dirty="0" smtClean="0"/>
              <a:t>Образование</a:t>
            </a:r>
          </a:p>
          <a:p>
            <a:r>
              <a:rPr lang="ru-RU" sz="1600" b="1" dirty="0" smtClean="0"/>
              <a:t>Высшее </a:t>
            </a:r>
            <a:r>
              <a:rPr lang="ru-RU" sz="1600" b="1" dirty="0" smtClean="0"/>
              <a:t>– 9</a:t>
            </a:r>
            <a:endParaRPr lang="ru-RU" sz="1600" b="1" dirty="0" smtClean="0"/>
          </a:p>
          <a:p>
            <a:r>
              <a:rPr lang="ru-RU" sz="1600" b="1" dirty="0" smtClean="0"/>
              <a:t>Среднее специальное  - </a:t>
            </a:r>
            <a:r>
              <a:rPr lang="ru-RU" sz="1600" b="1" dirty="0" smtClean="0"/>
              <a:t>9</a:t>
            </a:r>
            <a:endParaRPr lang="ru-RU" sz="1600" b="1" dirty="0" smtClean="0"/>
          </a:p>
          <a:p>
            <a:pPr>
              <a:buNone/>
            </a:pPr>
            <a:endParaRPr lang="ru-RU" sz="1600" b="1" dirty="0" smtClean="0"/>
          </a:p>
          <a:p>
            <a:pPr>
              <a:buNone/>
            </a:pPr>
            <a:r>
              <a:rPr lang="ru-RU" sz="1600" b="1" dirty="0" smtClean="0"/>
              <a:t>В коллективе есть начинающие педагоги и со стажем</a:t>
            </a:r>
          </a:p>
          <a:p>
            <a:pPr>
              <a:buNone/>
            </a:pPr>
            <a:r>
              <a:rPr lang="ru-RU" sz="1600" b="1" dirty="0" smtClean="0"/>
              <a:t> более 15 лет. </a:t>
            </a:r>
          </a:p>
          <a:p>
            <a:pPr>
              <a:buNone/>
            </a:pPr>
            <a:endParaRPr lang="ru-RU" sz="1600" b="1" dirty="0" smtClean="0"/>
          </a:p>
          <a:p>
            <a:pPr>
              <a:buNone/>
            </a:pPr>
            <a:endParaRPr lang="ru-RU" sz="1600" b="1" dirty="0" smtClean="0"/>
          </a:p>
          <a:p>
            <a:pPr>
              <a:buNone/>
            </a:pPr>
            <a:endParaRPr lang="ru-RU" sz="11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428597" y="1928802"/>
            <a:ext cx="8215369" cy="857256"/>
          </a:xfrm>
        </p:spPr>
        <p:txBody>
          <a:bodyPr/>
          <a:lstStyle/>
          <a:p>
            <a:r>
              <a:rPr lang="ru-RU" sz="2000" b="1" dirty="0" smtClean="0"/>
              <a:t>Цель и задачи ДОУ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/>
              <a:t>на 2023 – 2024 учебный год: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714620"/>
            <a:ext cx="8572560" cy="4000528"/>
          </a:xfrm>
        </p:spPr>
        <p:txBody>
          <a:bodyPr/>
          <a:lstStyle/>
          <a:p>
            <a:pPr>
              <a:buNone/>
            </a:pPr>
            <a:r>
              <a:rPr lang="ru-RU" sz="1600" b="1" dirty="0" smtClean="0"/>
              <a:t>1. Совершенствование образовательных условий в соответствии с нормативно-правовыми документами, регламентирующими деятельность ДОУ.</a:t>
            </a:r>
            <a:endParaRPr lang="ru-RU" sz="1600" dirty="0" smtClean="0"/>
          </a:p>
          <a:p>
            <a:pPr>
              <a:buNone/>
            </a:pPr>
            <a:r>
              <a:rPr lang="ru-RU" sz="1600" b="1" dirty="0" smtClean="0"/>
              <a:t>2. Развитие ребенка-дошкольника как личности через:</a:t>
            </a:r>
            <a:endParaRPr lang="ru-RU" sz="1600" dirty="0" smtClean="0"/>
          </a:p>
          <a:p>
            <a:pPr lvl="0">
              <a:buNone/>
            </a:pPr>
            <a:r>
              <a:rPr lang="ru-RU" sz="1600" dirty="0" smtClean="0"/>
              <a:t>решение задач воспитания, уделив особое внимание </a:t>
            </a:r>
            <a:r>
              <a:rPr lang="ru-RU" sz="1600" b="1" dirty="0" smtClean="0"/>
              <a:t>формированию российских духовно</a:t>
            </a:r>
          </a:p>
          <a:p>
            <a:pPr lvl="0">
              <a:buNone/>
            </a:pPr>
            <a:r>
              <a:rPr lang="ru-RU" sz="1600" b="1" dirty="0" smtClean="0"/>
              <a:t>нравственных ценностей</a:t>
            </a:r>
            <a:r>
              <a:rPr lang="ru-RU" sz="1600" dirty="0" smtClean="0"/>
              <a:t>: </a:t>
            </a:r>
          </a:p>
          <a:p>
            <a:pPr lvl="0">
              <a:buNone/>
            </a:pPr>
            <a:r>
              <a:rPr lang="ru-RU" sz="1600" dirty="0" smtClean="0"/>
              <a:t>жизнь, достоинство, права и свободы человека;</a:t>
            </a:r>
          </a:p>
          <a:p>
            <a:pPr lvl="0">
              <a:buNone/>
            </a:pPr>
            <a:r>
              <a:rPr lang="ru-RU" sz="1600" dirty="0" smtClean="0"/>
              <a:t>патриотизм, гражданственность, служение Отечеству и ответственность за его судьбу; </a:t>
            </a:r>
          </a:p>
          <a:p>
            <a:pPr lvl="0">
              <a:buNone/>
            </a:pPr>
            <a:r>
              <a:rPr lang="ru-RU" sz="1600" dirty="0" smtClean="0"/>
              <a:t>высокие нравственные идеалы, крепкая семья, созидательный труд, приоритет духовного </a:t>
            </a:r>
          </a:p>
          <a:p>
            <a:pPr lvl="0">
              <a:buNone/>
            </a:pPr>
            <a:r>
              <a:rPr lang="ru-RU" sz="1600" dirty="0" smtClean="0"/>
              <a:t>над материальным, гуманизм, милосердие, справедливость, коллективизм, взаимопомощь </a:t>
            </a:r>
          </a:p>
          <a:p>
            <a:pPr lvl="0">
              <a:buNone/>
            </a:pPr>
            <a:r>
              <a:rPr lang="ru-RU" sz="1600" dirty="0" smtClean="0"/>
              <a:t>и взаимоуважение; </a:t>
            </a:r>
          </a:p>
          <a:p>
            <a:pPr>
              <a:buNone/>
            </a:pPr>
            <a:r>
              <a:rPr lang="ru-RU" sz="1600" dirty="0" smtClean="0"/>
              <a:t>историческая память и преемственность поколений, единство народов России.</a:t>
            </a:r>
          </a:p>
          <a:p>
            <a:pPr lvl="0">
              <a:buNone/>
            </a:pPr>
            <a:r>
              <a:rPr lang="ru-RU" sz="1600" b="1" dirty="0" smtClean="0"/>
              <a:t>формирование экологического сознания и поведения;</a:t>
            </a:r>
            <a:endParaRPr lang="ru-RU" sz="1600" dirty="0" smtClean="0"/>
          </a:p>
          <a:p>
            <a:pPr lvl="0">
              <a:buNone/>
            </a:pPr>
            <a:r>
              <a:rPr lang="ru-RU" sz="1600" b="1" dirty="0" smtClean="0"/>
              <a:t>познавательное и интеллектуальное развитие </a:t>
            </a:r>
            <a:r>
              <a:rPr lang="ru-RU" sz="1600" dirty="0" smtClean="0"/>
              <a:t>дошкольников через реализацию современных</a:t>
            </a:r>
          </a:p>
          <a:p>
            <a:pPr lvl="0">
              <a:buNone/>
            </a:pPr>
            <a:r>
              <a:rPr lang="ru-RU" sz="1600" dirty="0" smtClean="0"/>
              <a:t>образовательных технологий, инновационную деятельность.</a:t>
            </a:r>
          </a:p>
          <a:p>
            <a:pPr lvl="0"/>
            <a:endParaRPr lang="ru-RU" sz="1600" dirty="0" smtClean="0"/>
          </a:p>
          <a:p>
            <a:pPr lvl="0">
              <a:buNone/>
            </a:pPr>
            <a:r>
              <a:rPr lang="ru-RU" sz="1600" dirty="0" smtClean="0"/>
              <a:t> </a:t>
            </a:r>
          </a:p>
          <a:p>
            <a:pPr>
              <a:defRPr/>
            </a:pPr>
            <a:endParaRPr lang="ru-RU" sz="1600" dirty="0" smtClean="0"/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428597" y="1928802"/>
            <a:ext cx="8215369" cy="857256"/>
          </a:xfrm>
        </p:spPr>
        <p:txBody>
          <a:bodyPr/>
          <a:lstStyle/>
          <a:p>
            <a:r>
              <a:rPr lang="ru-RU" sz="2000" b="1" dirty="0" smtClean="0"/>
              <a:t>Цель и задачи ДОУ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/>
              <a:t>на 2024 – 2025 учебный год: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714620"/>
            <a:ext cx="8572560" cy="4000528"/>
          </a:xfrm>
        </p:spPr>
        <p:txBody>
          <a:bodyPr/>
          <a:lstStyle/>
          <a:p>
            <a:r>
              <a:rPr lang="ru-RU" sz="1600" b="1" dirty="0" smtClean="0"/>
              <a:t>3. Работа с кадрами, выявление профессиональных дефицитов, профессиональных потребностей, направленных на повышение качества образовательной деятельности.</a:t>
            </a:r>
            <a:endParaRPr lang="ru-RU" sz="1600" dirty="0" smtClean="0"/>
          </a:p>
          <a:p>
            <a:r>
              <a:rPr lang="ru-RU" sz="1600" b="1" dirty="0" smtClean="0"/>
              <a:t>4. Взаимодействие педагогов с родителями через:</a:t>
            </a:r>
            <a:endParaRPr lang="ru-RU" sz="1600" dirty="0" smtClean="0"/>
          </a:p>
          <a:p>
            <a:r>
              <a:rPr lang="ru-RU" sz="1600" dirty="0" smtClean="0"/>
              <a:t> практико-ориентированные формы работы;</a:t>
            </a:r>
          </a:p>
          <a:p>
            <a:r>
              <a:rPr lang="ru-RU" sz="1600" dirty="0" smtClean="0"/>
              <a:t>осуществление преемственности детского сада и семьи в воспитании детей, </a:t>
            </a:r>
          </a:p>
          <a:p>
            <a:r>
              <a:rPr lang="ru-RU" sz="1600" dirty="0" smtClean="0"/>
              <a:t>изучение педагогического потенциала семьи и его активизацию;</a:t>
            </a:r>
          </a:p>
          <a:p>
            <a:r>
              <a:rPr lang="ru-RU" sz="1600" dirty="0" smtClean="0"/>
              <a:t>обеспечение равноправного творческого взаимодействия с родителями воспитанников.</a:t>
            </a:r>
          </a:p>
          <a:p>
            <a:r>
              <a:rPr lang="ru-RU" sz="1600" b="1" dirty="0" smtClean="0"/>
              <a:t>5. Развитие детей раннего возраста: особенности взаимодействия взрослых с детьми в режимных моментах.</a:t>
            </a:r>
            <a:endParaRPr lang="ru-RU" sz="1600" dirty="0" smtClean="0"/>
          </a:p>
          <a:p>
            <a:pPr lvl="0">
              <a:buNone/>
            </a:pPr>
            <a:endParaRPr lang="ru-RU" sz="1600" dirty="0" smtClean="0"/>
          </a:p>
          <a:p>
            <a:pPr lvl="0">
              <a:buNone/>
            </a:pPr>
            <a:r>
              <a:rPr lang="ru-RU" sz="1600" dirty="0" smtClean="0"/>
              <a:t> </a:t>
            </a:r>
          </a:p>
          <a:p>
            <a:pPr>
              <a:defRPr/>
            </a:pPr>
            <a:endParaRPr lang="ru-RU" sz="1600" dirty="0" smtClean="0"/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428596" y="1928802"/>
            <a:ext cx="8215371" cy="1143008"/>
          </a:xfrm>
        </p:spPr>
        <p:txBody>
          <a:bodyPr/>
          <a:lstStyle/>
          <a:p>
            <a:r>
              <a:rPr lang="ru-RU" sz="2000" b="1" i="1" dirty="0" smtClean="0"/>
              <a:t>Государственное бюджетное дошкольное образовательное учреждение  детский сад  № 80 Фрунзенского района 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i="1" dirty="0" smtClean="0"/>
              <a:t>Санкт – Петербурга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714620"/>
            <a:ext cx="8572560" cy="4143380"/>
          </a:xfrm>
        </p:spPr>
        <p:txBody>
          <a:bodyPr/>
          <a:lstStyle/>
          <a:p>
            <a:pPr>
              <a:buNone/>
              <a:defRPr/>
            </a:pPr>
            <a:r>
              <a:rPr lang="ru-RU" sz="1600" b="1" dirty="0" smtClean="0"/>
              <a:t>       </a:t>
            </a:r>
            <a:endParaRPr lang="ru-RU" sz="1600" dirty="0" smtClean="0"/>
          </a:p>
          <a:p>
            <a:pPr>
              <a:buNone/>
            </a:pPr>
            <a:r>
              <a:rPr lang="ru-RU" sz="2400" b="1" dirty="0" smtClean="0"/>
              <a:t>    </a:t>
            </a:r>
            <a:r>
              <a:rPr lang="ru-RU" sz="2400" dirty="0" smtClean="0"/>
              <a:t>Программа представляет написана </a:t>
            </a:r>
            <a:r>
              <a:rPr lang="ru-RU" sz="2400" b="1" dirty="0" smtClean="0"/>
              <a:t>в соответствии с Федеральной образовательной программой (ФОП ДО)</a:t>
            </a:r>
            <a:r>
              <a:rPr lang="ru-RU" sz="2400" dirty="0" smtClean="0"/>
              <a:t> и представляет собой учебно-методическую документацию, на основании которой педагогический коллектив ГБДОУ № 80 организует и реализует образовательную деятельность обучающихся в возрасте от 1,5 до 7 лет, работу по воспитанию, формированию и развитию личности дошкольников с учётом их индивидуальных способностей и возможностей.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872</TotalTime>
  <Words>582</Words>
  <Application>Microsoft Office PowerPoint</Application>
  <PresentationFormat>Экран (4:3)</PresentationFormat>
  <Paragraphs>132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Шаблон 2</vt:lpstr>
      <vt:lpstr>Государственное бюджетное дошкольное образовательное учреждение детский сад №80 Фрунзенского района Санкт-Петербурга</vt:lpstr>
      <vt:lpstr>Добро пожаловать!</vt:lpstr>
      <vt:lpstr>Общие сведения о ГБДОУ</vt:lpstr>
      <vt:lpstr>Заведующий учреждения</vt:lpstr>
      <vt:lpstr>Структура учреждения в 2024-2025  учебном году</vt:lpstr>
      <vt:lpstr>Уровень квалификации педагогических работников  и специалистов</vt:lpstr>
      <vt:lpstr>Цель и задачи ДОУ  на 2023 – 2024 учебный год:</vt:lpstr>
      <vt:lpstr>Цель и задачи ДОУ  на 2024 – 2025 учебный год:</vt:lpstr>
      <vt:lpstr>Государственное бюджетное дошкольное образовательное учреждение  детский сад  № 80 Фрунзенского района   Санкт – Петербурга </vt:lpstr>
      <vt:lpstr>Успехи воспитанников </vt:lpstr>
      <vt:lpstr>Работа педагогов  </vt:lpstr>
      <vt:lpstr>Наши праздники и развлечения</vt:lpstr>
      <vt:lpstr>Мы открыты для сотрудничества!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</dc:title>
  <dc:creator>User</dc:creator>
  <cp:lastModifiedBy>User</cp:lastModifiedBy>
  <cp:revision>101</cp:revision>
  <dcterms:created xsi:type="dcterms:W3CDTF">2017-09-07T04:37:36Z</dcterms:created>
  <dcterms:modified xsi:type="dcterms:W3CDTF">2026-04-16T14:43:34Z</dcterms:modified>
</cp:coreProperties>
</file>